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Raleway"/>
      <p:regular r:id="rId29"/>
      <p:bold r:id="rId30"/>
      <p:italic r:id="rId31"/>
      <p:boldItalic r:id="rId32"/>
    </p:embeddedFont>
    <p:embeddedFont>
      <p:font typeface="Roboto"/>
      <p:regular r:id="rId33"/>
      <p:bold r:id="rId34"/>
      <p:italic r:id="rId35"/>
      <p:boldItalic r:id="rId36"/>
    </p:embeddedFont>
    <p:embeddedFont>
      <p:font typeface="Lato"/>
      <p:regular r:id="rId37"/>
      <p:bold r:id="rId38"/>
      <p:italic r:id="rId39"/>
      <p:boldItalic r:id="rId40"/>
    </p:embeddedFont>
    <p:embeddedFont>
      <p:font typeface="Montserrat"/>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42" Type="http://schemas.openxmlformats.org/officeDocument/2006/relationships/font" Target="fonts/Montserrat-bold.fntdata"/><Relationship Id="rId41" Type="http://schemas.openxmlformats.org/officeDocument/2006/relationships/font" Target="fonts/Montserrat-regular.fntdata"/><Relationship Id="rId22" Type="http://schemas.openxmlformats.org/officeDocument/2006/relationships/slide" Target="slides/slide16.xml"/><Relationship Id="rId44" Type="http://schemas.openxmlformats.org/officeDocument/2006/relationships/font" Target="fonts/Montserrat-boldItalic.fntdata"/><Relationship Id="rId21" Type="http://schemas.openxmlformats.org/officeDocument/2006/relationships/slide" Target="slides/slide15.xml"/><Relationship Id="rId43" Type="http://schemas.openxmlformats.org/officeDocument/2006/relationships/font" Target="fonts/Montserrat-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Raleway-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italic.fntdata"/><Relationship Id="rId30" Type="http://schemas.openxmlformats.org/officeDocument/2006/relationships/font" Target="fonts/Raleway-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aleway-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b68e2788d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b68e2788d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f319314e3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df319314e3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f319314e3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df319314e3_0_1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f319314e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gdf319314e3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abe68cc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abe68cc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abe68c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abe68c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Harmon - </a:t>
            </a:r>
            <a:r>
              <a:rPr lang="en" sz="1200">
                <a:solidFill>
                  <a:schemeClr val="dk1"/>
                </a:solidFill>
                <a:latin typeface="Lato"/>
                <a:ea typeface="Lato"/>
                <a:cs typeface="Lato"/>
                <a:sym typeface="Lato"/>
              </a:rPr>
              <a:t>We chose to use Tensorflow Neural Network framework to build the model of our data. We did not try other ML frameworks due to Tensorflow yielded a high accuracy and felt that we didn’t really need to do others.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abe68cc7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abe68cc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Harmon - As you can see, even after 1 epoch, we yielded a 97.32% </a:t>
            </a:r>
            <a:r>
              <a:rPr lang="en"/>
              <a:t>accuracy</a:t>
            </a:r>
            <a:r>
              <a:rPr lang="en"/>
              <a:t>. We created a web application that uses this model to predict your chance for stroke.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e0491f4a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e0491f4a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a:t>
            </a:r>
            <a:r>
              <a:rPr lang="en"/>
              <a:t>project</a:t>
            </a:r>
            <a:r>
              <a:rPr lang="en"/>
              <a:t> i</a:t>
            </a:r>
            <a:r>
              <a:rPr lang="en"/>
              <a:t>s to predict one’s chance of getting a stroke, thus I have made an interactive interface using HTML. I will now do a demonstration of the website (opens website).</a:t>
            </a:r>
            <a:endParaRPr/>
          </a:p>
          <a:p>
            <a:pPr indent="0" lvl="0" marL="0" rtl="0" algn="l">
              <a:spcBef>
                <a:spcPts val="0"/>
              </a:spcBef>
              <a:spcAft>
                <a:spcPts val="0"/>
              </a:spcAft>
              <a:buNone/>
            </a:pPr>
            <a:r>
              <a:rPr lang="en"/>
              <a:t>As one can see, users will be able to enter their age, smoking status, </a:t>
            </a:r>
            <a:r>
              <a:rPr lang="en"/>
              <a:t>hypertension</a:t>
            </a:r>
            <a:r>
              <a:rPr lang="en"/>
              <a:t> status, BMI, glucose level, as well as their gender (enter my stats). The prediction is obviously not overwhelmingly accurate, since we only had so much data to work with, which brings me to the next topic of limitations as well as future </a:t>
            </a:r>
            <a:r>
              <a:rPr lang="en"/>
              <a:t>questions</a:t>
            </a:r>
            <a:r>
              <a:rPr lang="en"/>
              <a:t> (click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f161cdeb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f161cdeb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questions that we could potentially look into in </a:t>
            </a:r>
            <a:r>
              <a:rPr lang="en"/>
              <a:t>order</a:t>
            </a:r>
            <a:r>
              <a:rPr lang="en"/>
              <a:t> to help users make better decisions based on their </a:t>
            </a:r>
            <a:r>
              <a:rPr lang="en"/>
              <a:t>likelihood</a:t>
            </a:r>
            <a:r>
              <a:rPr lang="en"/>
              <a:t> of getting a stroke (read slide).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b9e8cf1d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b9e8cf1d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analyse the dataset to the best of our ability, we have used a plethora of technologies, languages, tools, and algos (read rest of slide).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df90a00e2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df90a00e2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9369ee22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9369ee22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9369ee22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9369ee2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9369ee2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9369ee2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Lato"/>
                <a:ea typeface="Lato"/>
                <a:cs typeface="Lato"/>
                <a:sym typeface="Lato"/>
              </a:rPr>
              <a:t>Stroke Prediction Dataset - this is a private dataset off of Kaggle, </a:t>
            </a:r>
            <a:r>
              <a:rPr lang="en">
                <a:solidFill>
                  <a:schemeClr val="dk1"/>
                </a:solidFill>
                <a:highlight>
                  <a:schemeClr val="lt1"/>
                </a:highlight>
                <a:latin typeface="Lato"/>
                <a:ea typeface="Lato"/>
                <a:cs typeface="Lato"/>
                <a:sym typeface="Lato"/>
              </a:rPr>
              <a:t>this dataset is used to predict whether a patient is likely to have a stroke based on the input parameters like gender, age, various diseases, and smoking status.  It lists data for about 5000 patients.</a:t>
            </a:r>
            <a:endParaRPr>
              <a:solidFill>
                <a:schemeClr val="dk1"/>
              </a:solidFill>
              <a:latin typeface="Lato"/>
              <a:ea typeface="Lato"/>
              <a:cs typeface="Lato"/>
              <a:sym typeface="Lato"/>
            </a:endParaRPr>
          </a:p>
          <a:p>
            <a:pPr indent="0" lvl="0" marL="0" rtl="0" algn="l">
              <a:lnSpc>
                <a:spcPct val="115000"/>
              </a:lnSpc>
              <a:spcBef>
                <a:spcPts val="1200"/>
              </a:spcBef>
              <a:spcAft>
                <a:spcPts val="0"/>
              </a:spcAft>
              <a:buNone/>
            </a:pPr>
            <a:r>
              <a:rPr lang="en">
                <a:solidFill>
                  <a:schemeClr val="dk1"/>
                </a:solidFill>
                <a:latin typeface="Lato"/>
                <a:ea typeface="Lato"/>
                <a:cs typeface="Lato"/>
                <a:sym typeface="Lato"/>
              </a:rPr>
              <a:t>Framingham - </a:t>
            </a:r>
            <a:r>
              <a:rPr lang="en">
                <a:solidFill>
                  <a:srgbClr val="202124"/>
                </a:solidFill>
                <a:highlight>
                  <a:schemeClr val="lt1"/>
                </a:highlight>
                <a:latin typeface="Lato"/>
                <a:ea typeface="Lato"/>
                <a:cs typeface="Lato"/>
                <a:sym typeface="Lato"/>
              </a:rPr>
              <a:t>The Framingham Heart Study is a long-term, ongoing cardiovascular cohort study of residents of the city of Framingham, Massachusetts. The study began in 1948 with 5,209 adult subjects from Framingham, and is now on its third generation of participants.</a:t>
            </a:r>
            <a:endParaRPr>
              <a:solidFill>
                <a:srgbClr val="202124"/>
              </a:solidFill>
              <a:highlight>
                <a:schemeClr val="lt1"/>
              </a:highlight>
              <a:latin typeface="Lato"/>
              <a:ea typeface="Lato"/>
              <a:cs typeface="Lato"/>
              <a:sym typeface="Lato"/>
            </a:endParaRPr>
          </a:p>
          <a:p>
            <a:pPr indent="0" lvl="0" marL="0" rtl="0" algn="l">
              <a:lnSpc>
                <a:spcPct val="100000"/>
              </a:lnSpc>
              <a:spcBef>
                <a:spcPts val="1200"/>
              </a:spcBef>
              <a:spcAft>
                <a:spcPts val="1200"/>
              </a:spcAft>
              <a:buClr>
                <a:schemeClr val="dk1"/>
              </a:buClr>
              <a:buSzPts val="1100"/>
              <a:buFont typeface="Arial"/>
              <a:buNone/>
            </a:pPr>
            <a:r>
              <a:t/>
            </a:r>
            <a:endParaRPr sz="7207">
              <a:solidFill>
                <a:schemeClr val="dk1"/>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9369ee2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9369ee2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dea60bc1bf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 starts</a:t>
            </a:r>
            <a:endParaRPr/>
          </a:p>
        </p:txBody>
      </p:sp>
      <p:sp>
        <p:nvSpPr>
          <p:cNvPr id="181" name="Google Shape;181;gdea60bc1bf_2_2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9369ee22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369ee22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68e2788d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68e2788d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6" name="Google Shape;76;p14"/>
          <p:cNvSpPr txBox="1"/>
          <p:nvPr>
            <p:ph idx="1" type="subTitle"/>
          </p:nvPr>
        </p:nvSpPr>
        <p:spPr>
          <a:xfrm>
            <a:off x="1143000" y="2701528"/>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77" name="Google Shape;7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8" name="Google Shape;7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9" name="Google Shape;7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 name="Shape 80"/>
        <p:cNvGrpSpPr/>
        <p:nvPr/>
      </p:nvGrpSpPr>
      <p:grpSpPr>
        <a:xfrm>
          <a:off x="0" y="0"/>
          <a:ext cx="0" cy="0"/>
          <a:chOff x="0" y="0"/>
          <a:chExt cx="0" cy="0"/>
        </a:xfrm>
      </p:grpSpPr>
      <p:sp>
        <p:nvSpPr>
          <p:cNvPr id="81" name="Google Shape;81;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2" name="Google Shape;82;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6" name="Shape 86"/>
        <p:cNvGrpSpPr/>
        <p:nvPr/>
      </p:nvGrpSpPr>
      <p:grpSpPr>
        <a:xfrm>
          <a:off x="0" y="0"/>
          <a:ext cx="0" cy="0"/>
          <a:chOff x="0" y="0"/>
          <a:chExt cx="0" cy="0"/>
        </a:xfrm>
      </p:grpSpPr>
      <p:sp>
        <p:nvSpPr>
          <p:cNvPr id="87" name="Google Shape;87;p16"/>
          <p:cNvSpPr txBox="1"/>
          <p:nvPr>
            <p:ph type="title"/>
          </p:nvPr>
        </p:nvSpPr>
        <p:spPr>
          <a:xfrm>
            <a:off x="623888" y="1282304"/>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rgbClr val="888888"/>
              </a:buClr>
              <a:buSzPts val="1800"/>
              <a:buNone/>
              <a:defRPr sz="1800">
                <a:solidFill>
                  <a:srgbClr val="888888"/>
                </a:solidFill>
              </a:defRPr>
            </a:lvl1pPr>
            <a:lvl2pPr indent="-228600" lvl="1" marL="914400" rtl="0" algn="l">
              <a:lnSpc>
                <a:spcPct val="90000"/>
              </a:lnSpc>
              <a:spcBef>
                <a:spcPts val="400"/>
              </a:spcBef>
              <a:spcAft>
                <a:spcPts val="0"/>
              </a:spcAft>
              <a:buClr>
                <a:srgbClr val="888888"/>
              </a:buClr>
              <a:buSzPts val="1500"/>
              <a:buNone/>
              <a:defRPr sz="1500">
                <a:solidFill>
                  <a:srgbClr val="888888"/>
                </a:solidFill>
              </a:defRPr>
            </a:lvl2pPr>
            <a:lvl3pPr indent="-228600" lvl="2" marL="1371600" rtl="0" algn="l">
              <a:lnSpc>
                <a:spcPct val="90000"/>
              </a:lnSpc>
              <a:spcBef>
                <a:spcPts val="400"/>
              </a:spcBef>
              <a:spcAft>
                <a:spcPts val="0"/>
              </a:spcAft>
              <a:buClr>
                <a:srgbClr val="888888"/>
              </a:buClr>
              <a:buSzPts val="1400"/>
              <a:buNone/>
              <a:defRPr sz="1400">
                <a:solidFill>
                  <a:srgbClr val="888888"/>
                </a:solidFill>
              </a:defRPr>
            </a:lvl3pPr>
            <a:lvl4pPr indent="-228600" lvl="3" marL="1828800" rtl="0" algn="l">
              <a:lnSpc>
                <a:spcPct val="90000"/>
              </a:lnSpc>
              <a:spcBef>
                <a:spcPts val="400"/>
              </a:spcBef>
              <a:spcAft>
                <a:spcPts val="0"/>
              </a:spcAft>
              <a:buClr>
                <a:srgbClr val="888888"/>
              </a:buClr>
              <a:buSzPts val="1200"/>
              <a:buNone/>
              <a:defRPr sz="1200">
                <a:solidFill>
                  <a:srgbClr val="888888"/>
                </a:solidFill>
              </a:defRPr>
            </a:lvl4pPr>
            <a:lvl5pPr indent="-228600" lvl="4" marL="2286000" rtl="0" algn="l">
              <a:lnSpc>
                <a:spcPct val="90000"/>
              </a:lnSpc>
              <a:spcBef>
                <a:spcPts val="400"/>
              </a:spcBef>
              <a:spcAft>
                <a:spcPts val="0"/>
              </a:spcAft>
              <a:buClr>
                <a:srgbClr val="888888"/>
              </a:buClr>
              <a:buSzPts val="1200"/>
              <a:buNone/>
              <a:defRPr sz="1200">
                <a:solidFill>
                  <a:srgbClr val="888888"/>
                </a:solidFill>
              </a:defRPr>
            </a:lvl5pPr>
            <a:lvl6pPr indent="-228600" lvl="5" marL="2743200" rtl="0" algn="l">
              <a:lnSpc>
                <a:spcPct val="90000"/>
              </a:lnSpc>
              <a:spcBef>
                <a:spcPts val="400"/>
              </a:spcBef>
              <a:spcAft>
                <a:spcPts val="0"/>
              </a:spcAft>
              <a:buClr>
                <a:srgbClr val="888888"/>
              </a:buClr>
              <a:buSzPts val="1200"/>
              <a:buNone/>
              <a:defRPr sz="1200">
                <a:solidFill>
                  <a:srgbClr val="888888"/>
                </a:solidFill>
              </a:defRPr>
            </a:lvl6pPr>
            <a:lvl7pPr indent="-228600" lvl="6" marL="3200400" rtl="0" algn="l">
              <a:lnSpc>
                <a:spcPct val="90000"/>
              </a:lnSpc>
              <a:spcBef>
                <a:spcPts val="400"/>
              </a:spcBef>
              <a:spcAft>
                <a:spcPts val="0"/>
              </a:spcAft>
              <a:buClr>
                <a:srgbClr val="888888"/>
              </a:buClr>
              <a:buSzPts val="1200"/>
              <a:buNone/>
              <a:defRPr sz="1200">
                <a:solidFill>
                  <a:srgbClr val="888888"/>
                </a:solidFill>
              </a:defRPr>
            </a:lvl7pPr>
            <a:lvl8pPr indent="-228600" lvl="7" marL="3657600" rtl="0" algn="l">
              <a:lnSpc>
                <a:spcPct val="90000"/>
              </a:lnSpc>
              <a:spcBef>
                <a:spcPts val="400"/>
              </a:spcBef>
              <a:spcAft>
                <a:spcPts val="0"/>
              </a:spcAft>
              <a:buClr>
                <a:srgbClr val="888888"/>
              </a:buClr>
              <a:buSzPts val="1200"/>
              <a:buNone/>
              <a:defRPr sz="1200">
                <a:solidFill>
                  <a:srgbClr val="888888"/>
                </a:solidFill>
              </a:defRPr>
            </a:lvl8pPr>
            <a:lvl9pPr indent="-228600" lvl="8" marL="4114800" rtl="0" algn="l">
              <a:lnSpc>
                <a:spcPct val="90000"/>
              </a:lnSpc>
              <a:spcBef>
                <a:spcPts val="400"/>
              </a:spcBef>
              <a:spcAft>
                <a:spcPts val="0"/>
              </a:spcAft>
              <a:buClr>
                <a:srgbClr val="888888"/>
              </a:buClr>
              <a:buSzPts val="1200"/>
              <a:buNone/>
              <a:defRPr sz="1200">
                <a:solidFill>
                  <a:srgbClr val="888888"/>
                </a:solidFill>
              </a:defRPr>
            </a:lvl9pPr>
          </a:lstStyle>
          <a:p/>
        </p:txBody>
      </p:sp>
      <p:sp>
        <p:nvSpPr>
          <p:cNvPr id="89" name="Google Shape;8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2" name="Shape 92"/>
        <p:cNvGrpSpPr/>
        <p:nvPr/>
      </p:nvGrpSpPr>
      <p:grpSpPr>
        <a:xfrm>
          <a:off x="0" y="0"/>
          <a:ext cx="0" cy="0"/>
          <a:chOff x="0" y="0"/>
          <a:chExt cx="0" cy="0"/>
        </a:xfrm>
      </p:grpSpPr>
      <p:sp>
        <p:nvSpPr>
          <p:cNvPr id="93" name="Google Shape;93;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7" name="Google Shape;97;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9" name="Shape 99"/>
        <p:cNvGrpSpPr/>
        <p:nvPr/>
      </p:nvGrpSpPr>
      <p:grpSpPr>
        <a:xfrm>
          <a:off x="0" y="0"/>
          <a:ext cx="0" cy="0"/>
          <a:chOff x="0" y="0"/>
          <a:chExt cx="0" cy="0"/>
        </a:xfrm>
      </p:grpSpPr>
      <p:sp>
        <p:nvSpPr>
          <p:cNvPr id="100" name="Google Shape;100;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1" name="Google Shape;101;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2" name="Google Shape;102;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104" name="Google Shape;104;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5" name="Google Shape;105;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6" name="Google Shape;106;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7" name="Google Shape;107;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8" name="Shape 108"/>
        <p:cNvGrpSpPr/>
        <p:nvPr/>
      </p:nvGrpSpPr>
      <p:grpSpPr>
        <a:xfrm>
          <a:off x="0" y="0"/>
          <a:ext cx="0" cy="0"/>
          <a:chOff x="0" y="0"/>
          <a:chExt cx="0" cy="0"/>
        </a:xfrm>
      </p:grpSpPr>
      <p:sp>
        <p:nvSpPr>
          <p:cNvPr id="109" name="Google Shape;109;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0" name="Google Shape;110;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2" name="Google Shape;112;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 name="Shape 113"/>
        <p:cNvGrpSpPr/>
        <p:nvPr/>
      </p:nvGrpSpPr>
      <p:grpSpPr>
        <a:xfrm>
          <a:off x="0" y="0"/>
          <a:ext cx="0" cy="0"/>
          <a:chOff x="0" y="0"/>
          <a:chExt cx="0" cy="0"/>
        </a:xfrm>
      </p:grpSpPr>
      <p:sp>
        <p:nvSpPr>
          <p:cNvPr id="114" name="Google Shape;114;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5" name="Google Shape;115;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6" name="Google Shape;116;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17" name="Shape 117"/>
        <p:cNvGrpSpPr/>
        <p:nvPr/>
      </p:nvGrpSpPr>
      <p:grpSpPr>
        <a:xfrm>
          <a:off x="0" y="0"/>
          <a:ext cx="0" cy="0"/>
          <a:chOff x="0" y="0"/>
          <a:chExt cx="0" cy="0"/>
        </a:xfrm>
      </p:grpSpPr>
      <p:sp>
        <p:nvSpPr>
          <p:cNvPr id="118" name="Google Shape;118;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9" name="Google Shape;119;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120" name="Google Shape;120;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1" name="Google Shape;121;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2" name="Google Shape;122;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3" name="Google Shape;123;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4" name="Shape 124"/>
        <p:cNvGrpSpPr/>
        <p:nvPr/>
      </p:nvGrpSpPr>
      <p:grpSpPr>
        <a:xfrm>
          <a:off x="0" y="0"/>
          <a:ext cx="0" cy="0"/>
          <a:chOff x="0" y="0"/>
          <a:chExt cx="0" cy="0"/>
        </a:xfrm>
      </p:grpSpPr>
      <p:sp>
        <p:nvSpPr>
          <p:cNvPr id="125" name="Google Shape;125;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2"/>
          <p:cNvSpPr/>
          <p:nvPr>
            <p:ph idx="2" type="pic"/>
          </p:nvPr>
        </p:nvSpPr>
        <p:spPr>
          <a:xfrm>
            <a:off x="3887391" y="740569"/>
            <a:ext cx="4629300" cy="3655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127" name="Google Shape;127;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128" name="Google Shape;128;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9" name="Google Shape;129;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0" name="Google Shape;130;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3" name="Google Shape;133;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4" name="Google Shape;134;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5" name="Google Shape;135;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6" name="Google Shape;136;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9" name="Google Shape;139;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0" name="Google Shape;140;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1" name="Google Shape;141;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2" name="Google Shape;142;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70" name="Google Shape;70;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71" name="Google Shape;71;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2" name="Google Shape;72;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73" name="Google Shape;73;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stroke-risk-analysis.herokuapp.com/" TargetMode="Externa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ctrTitle"/>
          </p:nvPr>
        </p:nvSpPr>
        <p:spPr>
          <a:xfrm>
            <a:off x="611550" y="630225"/>
            <a:ext cx="8091600" cy="251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7877"/>
              <a:t>Are You at Risk for a Stroke?</a:t>
            </a:r>
            <a:endParaRPr sz="7877"/>
          </a:p>
          <a:p>
            <a:pPr indent="0" lvl="0" marL="0" rtl="0" algn="l">
              <a:spcBef>
                <a:spcPts val="0"/>
              </a:spcBef>
              <a:spcAft>
                <a:spcPts val="0"/>
              </a:spcAft>
              <a:buNone/>
            </a:pPr>
            <a:r>
              <a:t/>
            </a:r>
            <a:endParaRPr sz="3300"/>
          </a:p>
        </p:txBody>
      </p:sp>
      <p:sp>
        <p:nvSpPr>
          <p:cNvPr id="148" name="Google Shape;148;p25"/>
          <p:cNvSpPr txBox="1"/>
          <p:nvPr>
            <p:ph idx="1" type="subTitle"/>
          </p:nvPr>
        </p:nvSpPr>
        <p:spPr>
          <a:xfrm>
            <a:off x="2315867" y="3296575"/>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3000">
                <a:latin typeface="Raleway"/>
                <a:ea typeface="Raleway"/>
                <a:cs typeface="Raleway"/>
                <a:sym typeface="Raleway"/>
              </a:rPr>
              <a:t>The Answers May Surprise you...</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278775" y="529675"/>
            <a:ext cx="8442900" cy="474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600"/>
              <a:t>Stroke Risk Compared with Age and Glucose Level</a:t>
            </a:r>
            <a:endParaRPr sz="2600"/>
          </a:p>
        </p:txBody>
      </p:sp>
      <p:sp>
        <p:nvSpPr>
          <p:cNvPr id="206" name="Google Shape;206;p34"/>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7" name="Google Shape;207;p34"/>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8" name="Google Shape;208;p34"/>
          <p:cNvPicPr preferRelativeResize="0"/>
          <p:nvPr/>
        </p:nvPicPr>
        <p:blipFill>
          <a:blip r:embed="rId3">
            <a:alphaModFix/>
          </a:blip>
          <a:stretch>
            <a:fillRect/>
          </a:stretch>
        </p:blipFill>
        <p:spPr>
          <a:xfrm>
            <a:off x="752700" y="1075800"/>
            <a:ext cx="8241725" cy="399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descr="Average Glucose Level Stroke Count" id="213" name="Google Shape;213;p35"/>
          <p:cNvPicPr preferRelativeResize="0"/>
          <p:nvPr/>
        </p:nvPicPr>
        <p:blipFill rotWithShape="1">
          <a:blip r:embed="rId3">
            <a:alphaModFix/>
          </a:blip>
          <a:srcRect b="0" l="0" r="0" t="0"/>
          <a:stretch/>
        </p:blipFill>
        <p:spPr>
          <a:xfrm>
            <a:off x="0" y="84392"/>
            <a:ext cx="9144000" cy="49747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descr="Distribution of Age and Stroke" id="218" name="Google Shape;218;p36"/>
          <p:cNvPicPr preferRelativeResize="0"/>
          <p:nvPr/>
        </p:nvPicPr>
        <p:blipFill rotWithShape="1">
          <a:blip r:embed="rId3">
            <a:alphaModFix/>
          </a:blip>
          <a:srcRect b="0" l="0" r="0" t="0"/>
          <a:stretch/>
        </p:blipFill>
        <p:spPr>
          <a:xfrm>
            <a:off x="0" y="84392"/>
            <a:ext cx="9144000" cy="497471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Distibution of BMI and Stroke" id="223" name="Google Shape;223;p37"/>
          <p:cNvPicPr preferRelativeResize="0"/>
          <p:nvPr/>
        </p:nvPicPr>
        <p:blipFill rotWithShape="1">
          <a:blip r:embed="rId3">
            <a:alphaModFix/>
          </a:blip>
          <a:srcRect b="0" l="0" r="0" t="0"/>
          <a:stretch/>
        </p:blipFill>
        <p:spPr>
          <a:xfrm>
            <a:off x="0" y="84392"/>
            <a:ext cx="9144000" cy="49747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229" name="Google Shape;229;p38"/>
          <p:cNvSpPr txBox="1"/>
          <p:nvPr>
            <p:ph idx="1" type="body"/>
          </p:nvPr>
        </p:nvSpPr>
        <p:spPr>
          <a:xfrm>
            <a:off x="112432" y="1606875"/>
            <a:ext cx="2545800" cy="298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Correlation Matrix of Features</a:t>
            </a:r>
            <a:endParaRPr/>
          </a:p>
        </p:txBody>
      </p:sp>
      <p:pic>
        <p:nvPicPr>
          <p:cNvPr id="230" name="Google Shape;230;p38"/>
          <p:cNvPicPr preferRelativeResize="0"/>
          <p:nvPr/>
        </p:nvPicPr>
        <p:blipFill>
          <a:blip r:embed="rId3">
            <a:alphaModFix/>
          </a:blip>
          <a:stretch>
            <a:fillRect/>
          </a:stretch>
        </p:blipFill>
        <p:spPr>
          <a:xfrm>
            <a:off x="2944200" y="1173825"/>
            <a:ext cx="5435103" cy="3416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360"/>
              <a:t>The Machine Learning Model</a:t>
            </a:r>
            <a:endParaRPr sz="2360"/>
          </a:p>
        </p:txBody>
      </p:sp>
      <p:sp>
        <p:nvSpPr>
          <p:cNvPr id="236" name="Google Shape;236;p39"/>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chose to use Tensorflow </a:t>
            </a:r>
            <a:r>
              <a:rPr lang="en"/>
              <a:t>Neural</a:t>
            </a:r>
            <a:r>
              <a:rPr lang="en"/>
              <a:t> Network framework to build the model of our data.</a:t>
            </a:r>
            <a:endParaRPr/>
          </a:p>
          <a:p>
            <a:pPr indent="0" lvl="0" marL="0" rtl="0" algn="l">
              <a:spcBef>
                <a:spcPts val="1200"/>
              </a:spcBef>
              <a:spcAft>
                <a:spcPts val="0"/>
              </a:spcAft>
              <a:buNone/>
            </a:pPr>
            <a:r>
              <a:rPr lang="en"/>
              <a:t>We chose the Tensorflow Neural Network because it yielded a high accuracy rating.</a:t>
            </a:r>
            <a:endParaRPr/>
          </a:p>
          <a:p>
            <a:pPr indent="0" lvl="0" marL="0" rtl="0" algn="l">
              <a:spcBef>
                <a:spcPts val="1200"/>
              </a:spcBef>
              <a:spcAft>
                <a:spcPts val="1200"/>
              </a:spcAft>
              <a:buNone/>
            </a:pPr>
            <a:r>
              <a:rPr lang="en"/>
              <a:t>It was built using the sequential model with 2 hidden layers using the “relu” function and 1 output layer using “sigmoid”.</a:t>
            </a:r>
            <a:endParaRPr/>
          </a:p>
        </p:txBody>
      </p:sp>
      <p:pic>
        <p:nvPicPr>
          <p:cNvPr id="237" name="Google Shape;237;p39"/>
          <p:cNvPicPr preferRelativeResize="0"/>
          <p:nvPr/>
        </p:nvPicPr>
        <p:blipFill>
          <a:blip r:embed="rId3">
            <a:alphaModFix/>
          </a:blip>
          <a:stretch>
            <a:fillRect/>
          </a:stretch>
        </p:blipFill>
        <p:spPr>
          <a:xfrm>
            <a:off x="3583038" y="1718625"/>
            <a:ext cx="5343525" cy="259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title"/>
          </p:nvPr>
        </p:nvSpPr>
        <p:spPr>
          <a:xfrm>
            <a:off x="319500" y="64665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60"/>
              <a:t>The Machine Learning Model</a:t>
            </a:r>
            <a:endParaRPr sz="2560"/>
          </a:p>
        </p:txBody>
      </p:sp>
      <p:sp>
        <p:nvSpPr>
          <p:cNvPr id="243" name="Google Shape;243;p40"/>
          <p:cNvSpPr txBox="1"/>
          <p:nvPr>
            <p:ph idx="1" type="body"/>
          </p:nvPr>
        </p:nvSpPr>
        <p:spPr>
          <a:xfrm>
            <a:off x="319500" y="151405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900"/>
              <a:t>As we can see, the model that was built has an accuracy of 97.32%, which is fairly accurate. Of course, if you were predicted to be at risk of stroke using this model, see a professional for </a:t>
            </a:r>
            <a:r>
              <a:rPr lang="en" sz="1900"/>
              <a:t>diagnosis</a:t>
            </a:r>
            <a:r>
              <a:rPr lang="en" sz="1900"/>
              <a:t>.</a:t>
            </a:r>
            <a:endParaRPr sz="1900"/>
          </a:p>
        </p:txBody>
      </p:sp>
      <p:pic>
        <p:nvPicPr>
          <p:cNvPr id="244" name="Google Shape;244;p40"/>
          <p:cNvPicPr preferRelativeResize="0"/>
          <p:nvPr/>
        </p:nvPicPr>
        <p:blipFill>
          <a:blip r:embed="rId3">
            <a:alphaModFix/>
          </a:blip>
          <a:stretch>
            <a:fillRect/>
          </a:stretch>
        </p:blipFill>
        <p:spPr>
          <a:xfrm>
            <a:off x="3071375" y="2298025"/>
            <a:ext cx="6019800" cy="1238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1"/>
          <p:cNvSpPr txBox="1"/>
          <p:nvPr>
            <p:ph type="title"/>
          </p:nvPr>
        </p:nvSpPr>
        <p:spPr>
          <a:xfrm>
            <a:off x="281700" y="1062675"/>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2560"/>
              <a:t>Interactive Interface</a:t>
            </a:r>
            <a:endParaRPr sz="2560"/>
          </a:p>
        </p:txBody>
      </p:sp>
      <p:sp>
        <p:nvSpPr>
          <p:cNvPr id="250" name="Google Shape;250;p41"/>
          <p:cNvSpPr txBox="1"/>
          <p:nvPr>
            <p:ph idx="1" type="body"/>
          </p:nvPr>
        </p:nvSpPr>
        <p:spPr>
          <a:xfrm>
            <a:off x="143000" y="2250179"/>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solidFill>
                  <a:schemeClr val="hlink"/>
                </a:solidFill>
                <a:highlight>
                  <a:srgbClr val="FFFFFF"/>
                </a:highlight>
                <a:uFill>
                  <a:noFill/>
                </a:uFill>
                <a:latin typeface="Arial"/>
                <a:ea typeface="Arial"/>
                <a:cs typeface="Arial"/>
                <a:sym typeface="Arial"/>
                <a:hlinkClick r:id="rId3"/>
              </a:rPr>
              <a:t>https://stroke-risk-analysis.herokuapp.com/</a:t>
            </a:r>
            <a:endParaRPr sz="1500"/>
          </a:p>
        </p:txBody>
      </p:sp>
      <p:pic>
        <p:nvPicPr>
          <p:cNvPr id="251" name="Google Shape;251;p41"/>
          <p:cNvPicPr preferRelativeResize="0"/>
          <p:nvPr/>
        </p:nvPicPr>
        <p:blipFill rotWithShape="1">
          <a:blip r:embed="rId4">
            <a:alphaModFix/>
          </a:blip>
          <a:srcRect b="0" l="0" r="0" t="0"/>
          <a:stretch/>
        </p:blipFill>
        <p:spPr>
          <a:xfrm>
            <a:off x="3025600" y="1458324"/>
            <a:ext cx="5852573" cy="260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 for Future Analysis</a:t>
            </a:r>
            <a:endParaRPr/>
          </a:p>
        </p:txBody>
      </p:sp>
      <p:sp>
        <p:nvSpPr>
          <p:cNvPr id="257" name="Google Shape;257;p42"/>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Char char="●"/>
            </a:pPr>
            <a:r>
              <a:rPr b="1" lang="en">
                <a:highlight>
                  <a:schemeClr val="lt1"/>
                </a:highlight>
              </a:rPr>
              <a:t>Age, gender, HTN status, Avg. Glu, smoking status were the risk factors we had to work with but may not explain the whole picture. So what can we do to better understand stroke?</a:t>
            </a:r>
            <a:endParaRPr>
              <a:highlight>
                <a:schemeClr val="lt1"/>
              </a:highlight>
            </a:endParaRPr>
          </a:p>
          <a:p>
            <a:pPr indent="0" lvl="0" marL="0" rtl="0" algn="l">
              <a:spcBef>
                <a:spcPts val="0"/>
              </a:spcBef>
              <a:spcAft>
                <a:spcPts val="0"/>
              </a:spcAft>
              <a:buNone/>
            </a:pPr>
            <a:r>
              <a:t/>
            </a:r>
            <a:endParaRPr>
              <a:highlight>
                <a:schemeClr val="lt1"/>
              </a:highlight>
            </a:endParaRPr>
          </a:p>
          <a:p>
            <a:pPr indent="-342900" lvl="0" marL="457200" rtl="0" algn="l">
              <a:spcBef>
                <a:spcPts val="1200"/>
              </a:spcBef>
              <a:spcAft>
                <a:spcPts val="0"/>
              </a:spcAft>
              <a:buSzPts val="1800"/>
              <a:buChar char="●"/>
            </a:pPr>
            <a:r>
              <a:rPr lang="en">
                <a:highlight>
                  <a:schemeClr val="lt1"/>
                </a:highlight>
              </a:rPr>
              <a:t>Consider </a:t>
            </a:r>
            <a:r>
              <a:rPr i="1" lang="en">
                <a:highlight>
                  <a:schemeClr val="lt1"/>
                </a:highlight>
              </a:rPr>
              <a:t>other</a:t>
            </a:r>
            <a:r>
              <a:rPr lang="en">
                <a:highlight>
                  <a:schemeClr val="lt1"/>
                </a:highlight>
              </a:rPr>
              <a:t> factors that contribute to stroke risk</a:t>
            </a:r>
            <a:endParaRPr>
              <a:highlight>
                <a:schemeClr val="lt1"/>
              </a:highlight>
            </a:endParaRPr>
          </a:p>
          <a:p>
            <a:pPr indent="-342900" lvl="0" marL="457200" rtl="0" algn="l">
              <a:spcBef>
                <a:spcPts val="0"/>
              </a:spcBef>
              <a:spcAft>
                <a:spcPts val="0"/>
              </a:spcAft>
              <a:buSzPts val="1800"/>
              <a:buChar char="●"/>
            </a:pPr>
            <a:r>
              <a:rPr lang="en">
                <a:highlight>
                  <a:schemeClr val="lt1"/>
                </a:highlight>
              </a:rPr>
              <a:t>Find more data and incorporate a larger dataset</a:t>
            </a:r>
            <a:endParaRPr>
              <a:highlight>
                <a:schemeClr val="lt1"/>
              </a:highlight>
            </a:endParaRPr>
          </a:p>
          <a:p>
            <a:pPr indent="-342900" lvl="0" marL="457200" rtl="0" algn="l">
              <a:spcBef>
                <a:spcPts val="0"/>
              </a:spcBef>
              <a:spcAft>
                <a:spcPts val="0"/>
              </a:spcAft>
              <a:buSzPts val="1800"/>
              <a:buChar char="●"/>
            </a:pPr>
            <a:r>
              <a:rPr lang="en">
                <a:highlight>
                  <a:schemeClr val="lt1"/>
                </a:highlight>
              </a:rPr>
              <a:t>Where did the Kaggle data come from?</a:t>
            </a:r>
            <a:endParaRPr>
              <a:highlight>
                <a:schemeClr val="lt1"/>
              </a:highlight>
            </a:endParaRPr>
          </a:p>
          <a:p>
            <a:pPr indent="-342900" lvl="0" marL="457200" rtl="0" algn="l">
              <a:spcBef>
                <a:spcPts val="0"/>
              </a:spcBef>
              <a:spcAft>
                <a:spcPts val="0"/>
              </a:spcAft>
              <a:buSzPts val="1800"/>
              <a:buChar char="●"/>
            </a:pPr>
            <a:r>
              <a:rPr lang="en">
                <a:highlight>
                  <a:schemeClr val="lt1"/>
                </a:highlight>
              </a:rPr>
              <a:t>Utilize machine learning model that yields more actionable output</a:t>
            </a:r>
            <a:endParaRPr>
              <a:solidFill>
                <a:schemeClr val="lt1"/>
              </a:solidFill>
              <a:highlight>
                <a:schemeClr val="lt1"/>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 Used</a:t>
            </a:r>
            <a:endParaRPr/>
          </a:p>
        </p:txBody>
      </p:sp>
      <p:sp>
        <p:nvSpPr>
          <p:cNvPr id="263" name="Google Shape;263;p43"/>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1300">
                <a:highlight>
                  <a:srgbClr val="FFFFFF"/>
                </a:highlight>
                <a:latin typeface="Arial"/>
                <a:ea typeface="Arial"/>
                <a:cs typeface="Arial"/>
                <a:sym typeface="Arial"/>
              </a:rPr>
              <a:t>Technologies, languages, tools, and algorithms used throughout the project:</a:t>
            </a:r>
            <a:endParaRPr sz="1300">
              <a:highlight>
                <a:srgbClr val="FFFFFF"/>
              </a:highlight>
              <a:latin typeface="Arial"/>
              <a:ea typeface="Arial"/>
              <a:cs typeface="Arial"/>
              <a:sym typeface="Arial"/>
            </a:endParaRPr>
          </a:p>
          <a:p>
            <a:pPr indent="-311150" lvl="0" marL="457200" rtl="0" algn="l">
              <a:spcBef>
                <a:spcPts val="1200"/>
              </a:spcBef>
              <a:spcAft>
                <a:spcPts val="0"/>
              </a:spcAft>
              <a:buSzPts val="1300"/>
              <a:buFont typeface="Arial"/>
              <a:buChar char="●"/>
            </a:pPr>
            <a:r>
              <a:rPr lang="en" sz="1300">
                <a:highlight>
                  <a:srgbClr val="FFFFFF"/>
                </a:highlight>
                <a:latin typeface="Arial"/>
                <a:ea typeface="Arial"/>
                <a:cs typeface="Arial"/>
                <a:sym typeface="Arial"/>
              </a:rPr>
              <a:t>Jupyter Notebook: </a:t>
            </a:r>
            <a:r>
              <a:rPr lang="en" sz="1300">
                <a:solidFill>
                  <a:srgbClr val="24292E"/>
                </a:solidFill>
                <a:highlight>
                  <a:srgbClr val="FFFFFF"/>
                </a:highlight>
                <a:latin typeface="Arial"/>
                <a:ea typeface="Arial"/>
                <a:cs typeface="Arial"/>
                <a:sym typeface="Arial"/>
              </a:rPr>
              <a:t>Pandas will be used to clean the data and perform an exploratory analysis. Further analysis will be completed using Python.</a:t>
            </a:r>
            <a:endParaRPr sz="1300">
              <a:highlight>
                <a:srgbClr val="FFFFFF"/>
              </a:highlight>
              <a:latin typeface="Arial"/>
              <a:ea typeface="Arial"/>
              <a:cs typeface="Arial"/>
              <a:sym typeface="Arial"/>
            </a:endParaRPr>
          </a:p>
          <a:p>
            <a:pPr indent="-311150" lvl="0" marL="457200" rtl="0" algn="l">
              <a:spcBef>
                <a:spcPts val="0"/>
              </a:spcBef>
              <a:spcAft>
                <a:spcPts val="0"/>
              </a:spcAft>
              <a:buSzPts val="1300"/>
              <a:buFont typeface="Arial"/>
              <a:buChar char="●"/>
            </a:pPr>
            <a:r>
              <a:rPr lang="en" sz="1300">
                <a:solidFill>
                  <a:srgbClr val="24292E"/>
                </a:solidFill>
                <a:highlight>
                  <a:srgbClr val="FFFFFF"/>
                </a:highlight>
                <a:latin typeface="Arial"/>
                <a:ea typeface="Arial"/>
                <a:cs typeface="Arial"/>
                <a:sym typeface="Arial"/>
              </a:rPr>
              <a:t>PostgreSQL: Joins the two datasets into one.</a:t>
            </a:r>
            <a:endParaRPr sz="1300">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 sz="1300">
                <a:solidFill>
                  <a:srgbClr val="24292E"/>
                </a:solidFill>
                <a:highlight>
                  <a:srgbClr val="FFFFFF"/>
                </a:highlight>
                <a:latin typeface="Arial"/>
                <a:ea typeface="Arial"/>
                <a:cs typeface="Arial"/>
                <a:sym typeface="Arial"/>
              </a:rPr>
              <a:t>Tableau: Visualization for the datasets.</a:t>
            </a:r>
            <a:endParaRPr sz="1300">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 sz="1300">
                <a:solidFill>
                  <a:srgbClr val="24292E"/>
                </a:solidFill>
                <a:highlight>
                  <a:srgbClr val="FFFFFF"/>
                </a:highlight>
                <a:latin typeface="Arial"/>
                <a:ea typeface="Arial"/>
                <a:cs typeface="Arial"/>
                <a:sym typeface="Arial"/>
              </a:rPr>
              <a:t>Google Slides: Used for presentation.</a:t>
            </a:r>
            <a:endParaRPr sz="1300">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 sz="1300">
                <a:solidFill>
                  <a:srgbClr val="24292E"/>
                </a:solidFill>
                <a:highlight>
                  <a:srgbClr val="FFFFFF"/>
                </a:highlight>
                <a:latin typeface="Arial"/>
                <a:ea typeface="Arial"/>
                <a:cs typeface="Arial"/>
                <a:sym typeface="Arial"/>
              </a:rPr>
              <a:t>Heroku: Executes the application by running a Procfile command.</a:t>
            </a:r>
            <a:endParaRPr sz="1300">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 sz="1300">
                <a:solidFill>
                  <a:srgbClr val="24292E"/>
                </a:solidFill>
                <a:highlight>
                  <a:srgbClr val="FFFFFF"/>
                </a:highlight>
                <a:latin typeface="Arial"/>
                <a:ea typeface="Arial"/>
                <a:cs typeface="Arial"/>
                <a:sym typeface="Arial"/>
              </a:rPr>
              <a:t>GitHub: Organises files.</a:t>
            </a:r>
            <a:endParaRPr sz="1300">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 sz="1300">
                <a:solidFill>
                  <a:srgbClr val="24292E"/>
                </a:solidFill>
                <a:highlight>
                  <a:srgbClr val="FFFFFF"/>
                </a:highlight>
                <a:latin typeface="Arial"/>
                <a:ea typeface="Arial"/>
                <a:cs typeface="Arial"/>
                <a:sym typeface="Arial"/>
              </a:rPr>
              <a:t>Slack: For communication </a:t>
            </a:r>
            <a:r>
              <a:rPr lang="en" sz="1300">
                <a:solidFill>
                  <a:srgbClr val="24292E"/>
                </a:solidFill>
                <a:highlight>
                  <a:srgbClr val="FFFFFF"/>
                </a:highlight>
                <a:latin typeface="Arial"/>
                <a:ea typeface="Arial"/>
                <a:cs typeface="Arial"/>
                <a:sym typeface="Arial"/>
              </a:rPr>
              <a:t>amongst</a:t>
            </a:r>
            <a:r>
              <a:rPr lang="en" sz="1300">
                <a:solidFill>
                  <a:srgbClr val="24292E"/>
                </a:solidFill>
                <a:highlight>
                  <a:srgbClr val="FFFFFF"/>
                </a:highlight>
                <a:latin typeface="Arial"/>
                <a:ea typeface="Arial"/>
                <a:cs typeface="Arial"/>
                <a:sym typeface="Arial"/>
              </a:rPr>
              <a:t> team members.</a:t>
            </a:r>
            <a:endParaRPr sz="1300">
              <a:solidFill>
                <a:srgbClr val="24292E"/>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406425" y="1630875"/>
            <a:ext cx="8296800" cy="171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Stroke Data Analysis</a:t>
            </a:r>
            <a:endParaRPr/>
          </a:p>
        </p:txBody>
      </p:sp>
      <p:sp>
        <p:nvSpPr>
          <p:cNvPr id="154" name="Google Shape;154;p26"/>
          <p:cNvSpPr txBox="1"/>
          <p:nvPr/>
        </p:nvSpPr>
        <p:spPr>
          <a:xfrm>
            <a:off x="1513725" y="2969000"/>
            <a:ext cx="60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By: Matthew Harmon, Jessie Ju, Abby Schneider, Sean Stevens-Fabry</a:t>
            </a:r>
            <a:endParaRPr>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 stroke warning signs seriously!</a:t>
            </a:r>
            <a:endParaRPr/>
          </a:p>
        </p:txBody>
      </p:sp>
      <p:sp>
        <p:nvSpPr>
          <p:cNvPr id="269" name="Google Shape;269;p4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fontScale="85000" lnSpcReduction="20000"/>
          </a:bodyPr>
          <a:lstStyle/>
          <a:p>
            <a:pPr indent="0" lvl="0" marL="0" rtl="0" algn="l">
              <a:lnSpc>
                <a:spcPct val="100000"/>
              </a:lnSpc>
              <a:spcBef>
                <a:spcPts val="0"/>
              </a:spcBef>
              <a:spcAft>
                <a:spcPts val="0"/>
              </a:spcAft>
              <a:buClr>
                <a:schemeClr val="dk2"/>
              </a:buClr>
              <a:buSzPct val="57894"/>
              <a:buFont typeface="Arial"/>
              <a:buNone/>
            </a:pPr>
            <a:r>
              <a:rPr b="1" lang="en" sz="1900" u="sng">
                <a:solidFill>
                  <a:srgbClr val="222328"/>
                </a:solidFill>
                <a:highlight>
                  <a:schemeClr val="lt1"/>
                </a:highlight>
                <a:latin typeface="Montserrat"/>
                <a:ea typeface="Montserrat"/>
                <a:cs typeface="Montserrat"/>
                <a:sym typeface="Montserrat"/>
              </a:rPr>
              <a:t>F</a:t>
            </a:r>
            <a:endParaRPr b="1" sz="1900" u="sng">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Face Drooping</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 </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57894"/>
              <a:buFont typeface="Arial"/>
              <a:buNone/>
            </a:pPr>
            <a:r>
              <a:rPr b="1" lang="en" sz="1900" u="sng">
                <a:solidFill>
                  <a:srgbClr val="222328"/>
                </a:solidFill>
                <a:highlight>
                  <a:schemeClr val="lt1"/>
                </a:highlight>
                <a:latin typeface="Montserrat"/>
                <a:ea typeface="Montserrat"/>
                <a:cs typeface="Montserrat"/>
                <a:sym typeface="Montserrat"/>
              </a:rPr>
              <a:t>A</a:t>
            </a:r>
            <a:endParaRPr b="1" sz="1900" u="sng">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Arm</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Weakness</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 </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57894"/>
              <a:buFont typeface="Arial"/>
              <a:buNone/>
            </a:pPr>
            <a:r>
              <a:rPr b="1" lang="en" sz="1900" u="sng">
                <a:solidFill>
                  <a:srgbClr val="222328"/>
                </a:solidFill>
                <a:highlight>
                  <a:schemeClr val="lt1"/>
                </a:highlight>
                <a:latin typeface="Montserrat"/>
                <a:ea typeface="Montserrat"/>
                <a:cs typeface="Montserrat"/>
                <a:sym typeface="Montserrat"/>
              </a:rPr>
              <a:t>S</a:t>
            </a:r>
            <a:endParaRPr b="1" sz="1900" u="sng">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Speech</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Difficulty</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 </a:t>
            </a:r>
            <a:endParaRPr b="1" sz="1700">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57894"/>
              <a:buFont typeface="Arial"/>
              <a:buNone/>
            </a:pPr>
            <a:r>
              <a:rPr b="1" lang="en" sz="1900" u="sng">
                <a:solidFill>
                  <a:srgbClr val="222328"/>
                </a:solidFill>
                <a:highlight>
                  <a:schemeClr val="lt1"/>
                </a:highlight>
                <a:latin typeface="Montserrat"/>
                <a:ea typeface="Montserrat"/>
                <a:cs typeface="Montserrat"/>
                <a:sym typeface="Montserrat"/>
              </a:rPr>
              <a:t>T</a:t>
            </a:r>
            <a:endParaRPr b="1" sz="1900" u="sng">
              <a:solidFill>
                <a:srgbClr val="222328"/>
              </a:solidFill>
              <a:highlight>
                <a:schemeClr val="lt1"/>
              </a:highlight>
              <a:latin typeface="Montserrat"/>
              <a:ea typeface="Montserrat"/>
              <a:cs typeface="Montserrat"/>
              <a:sym typeface="Montserrat"/>
            </a:endParaRPr>
          </a:p>
          <a:p>
            <a:pPr indent="0" lvl="0" marL="0" rtl="0" algn="l">
              <a:lnSpc>
                <a:spcPct val="100000"/>
              </a:lnSpc>
              <a:spcBef>
                <a:spcPts val="0"/>
              </a:spcBef>
              <a:spcAft>
                <a:spcPts val="0"/>
              </a:spcAft>
              <a:buClr>
                <a:schemeClr val="dk2"/>
              </a:buClr>
              <a:buSzPct val="64705"/>
              <a:buFont typeface="Arial"/>
              <a:buNone/>
            </a:pPr>
            <a:r>
              <a:rPr b="1" lang="en" sz="1700">
                <a:solidFill>
                  <a:srgbClr val="222328"/>
                </a:solidFill>
                <a:highlight>
                  <a:schemeClr val="lt1"/>
                </a:highlight>
                <a:latin typeface="Montserrat"/>
                <a:ea typeface="Montserrat"/>
                <a:cs typeface="Montserrat"/>
                <a:sym typeface="Montserrat"/>
              </a:rPr>
              <a:t>Time to Call 911!</a:t>
            </a:r>
            <a:endParaRPr b="1" sz="2000">
              <a:solidFill>
                <a:schemeClr val="lt1"/>
              </a:solidFill>
              <a:highlight>
                <a:schemeClr val="lt1"/>
              </a:highlight>
              <a:latin typeface="Raleway"/>
              <a:ea typeface="Raleway"/>
              <a:cs typeface="Raleway"/>
              <a:sym typeface="Raleway"/>
            </a:endParaRPr>
          </a:p>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319500" y="599375"/>
            <a:ext cx="2808000" cy="3136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 for Listening!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Any Questions?</a:t>
            </a:r>
            <a:endParaRPr sz="3000"/>
          </a:p>
        </p:txBody>
      </p:sp>
      <p:sp>
        <p:nvSpPr>
          <p:cNvPr id="275" name="Google Shape;275;p45"/>
          <p:cNvSpPr txBox="1"/>
          <p:nvPr>
            <p:ph idx="1" type="body"/>
          </p:nvPr>
        </p:nvSpPr>
        <p:spPr>
          <a:xfrm>
            <a:off x="221950" y="1658725"/>
            <a:ext cx="2808000" cy="259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276" name="Google Shape;276;p45"/>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pic>
        <p:nvPicPr>
          <p:cNvPr id="277" name="Google Shape;277;p45"/>
          <p:cNvPicPr preferRelativeResize="0"/>
          <p:nvPr/>
        </p:nvPicPr>
        <p:blipFill>
          <a:blip r:embed="rId4">
            <a:alphaModFix/>
          </a:blip>
          <a:stretch>
            <a:fillRect/>
          </a:stretch>
        </p:blipFill>
        <p:spPr>
          <a:xfrm>
            <a:off x="3336575" y="0"/>
            <a:ext cx="6857982"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283" name="Google Shape;283;p46"/>
          <p:cNvSpPr txBox="1"/>
          <p:nvPr>
            <p:ph idx="1" type="body"/>
          </p:nvPr>
        </p:nvSpPr>
        <p:spPr>
          <a:xfrm>
            <a:off x="2410112" y="1595776"/>
            <a:ext cx="6321600" cy="3002400"/>
          </a:xfrm>
          <a:prstGeom prst="rect">
            <a:avLst/>
          </a:prstGeom>
          <a:ln cap="flat" cmpd="sng" w="9525">
            <a:solidFill>
              <a:srgbClr val="202124"/>
            </a:solidFill>
            <a:prstDash val="solid"/>
            <a:round/>
            <a:headEnd len="sm" w="sm" type="none"/>
            <a:tailEnd len="sm" w="sm" type="none"/>
          </a:ln>
        </p:spPr>
        <p:txBody>
          <a:bodyPr anchorCtr="0" anchor="t" bIns="91425" lIns="91425" spcFirstLastPara="1" rIns="91425" wrap="square" tIns="91425">
            <a:normAutofit fontScale="25000" lnSpcReduction="20000"/>
          </a:bodyPr>
          <a:lstStyle/>
          <a:p>
            <a:pPr indent="-305044" lvl="0" marL="457200" rtl="0" algn="l">
              <a:spcBef>
                <a:spcPts val="1200"/>
              </a:spcBef>
              <a:spcAft>
                <a:spcPts val="0"/>
              </a:spcAft>
              <a:buSzPct val="100000"/>
              <a:buFont typeface="Roboto"/>
              <a:buChar char="●"/>
            </a:pPr>
            <a:r>
              <a:rPr lang="en" sz="4815">
                <a:latin typeface="Roboto"/>
                <a:ea typeface="Roboto"/>
                <a:cs typeface="Roboto"/>
                <a:sym typeface="Roboto"/>
              </a:rPr>
              <a:t>Centers for Disease Control and Prevention. (2021, March 17). </a:t>
            </a:r>
            <a:r>
              <a:rPr i="1" lang="en" sz="4815">
                <a:latin typeface="Roboto"/>
                <a:ea typeface="Roboto"/>
                <a:cs typeface="Roboto"/>
                <a:sym typeface="Roboto"/>
              </a:rPr>
              <a:t>Stroke Facts</a:t>
            </a:r>
            <a:r>
              <a:rPr lang="en" sz="4815">
                <a:latin typeface="Roboto"/>
                <a:ea typeface="Roboto"/>
                <a:cs typeface="Roboto"/>
                <a:sym typeface="Roboto"/>
              </a:rPr>
              <a:t>. Centers for Disease Control and Prevention. https://www.cdc.gov/stroke/facts.htm. </a:t>
            </a:r>
            <a:endParaRPr sz="4815">
              <a:latin typeface="Roboto"/>
              <a:ea typeface="Roboto"/>
              <a:cs typeface="Roboto"/>
              <a:sym typeface="Roboto"/>
            </a:endParaRPr>
          </a:p>
          <a:p>
            <a:pPr indent="0" lvl="0" marL="457200" rtl="0" algn="l">
              <a:spcBef>
                <a:spcPts val="1200"/>
              </a:spcBef>
              <a:spcAft>
                <a:spcPts val="0"/>
              </a:spcAft>
              <a:buNone/>
            </a:pPr>
            <a:r>
              <a:t/>
            </a:r>
            <a:endParaRPr sz="4815">
              <a:latin typeface="Roboto"/>
              <a:ea typeface="Roboto"/>
              <a:cs typeface="Roboto"/>
              <a:sym typeface="Roboto"/>
            </a:endParaRPr>
          </a:p>
          <a:p>
            <a:pPr indent="-305044" lvl="0" marL="457200" rtl="0" algn="l">
              <a:lnSpc>
                <a:spcPct val="97826"/>
              </a:lnSpc>
              <a:spcBef>
                <a:spcPts val="1200"/>
              </a:spcBef>
              <a:spcAft>
                <a:spcPts val="0"/>
              </a:spcAft>
              <a:buSzPct val="100000"/>
              <a:buFont typeface="Roboto"/>
              <a:buChar char="●"/>
            </a:pPr>
            <a:r>
              <a:rPr lang="en" sz="4815">
                <a:highlight>
                  <a:srgbClr val="FFFFFF"/>
                </a:highlight>
                <a:latin typeface="Roboto"/>
                <a:ea typeface="Roboto"/>
                <a:cs typeface="Roboto"/>
                <a:sym typeface="Roboto"/>
              </a:rPr>
              <a:t>The Framingham Risk Score: An Appraisal of Its Benefits and Limitations. https://onlinelibrary.wiley.com/doi/abs/10.1111/j.1541-9215.2007.06350.x</a:t>
            </a:r>
            <a:endParaRPr sz="4815">
              <a:highlight>
                <a:srgbClr val="FFFFFF"/>
              </a:highlight>
              <a:latin typeface="Roboto"/>
              <a:ea typeface="Roboto"/>
              <a:cs typeface="Roboto"/>
              <a:sym typeface="Roboto"/>
            </a:endParaRPr>
          </a:p>
          <a:p>
            <a:pPr indent="0" lvl="0" marL="0" rtl="0" algn="l">
              <a:spcBef>
                <a:spcPts val="600"/>
              </a:spcBef>
              <a:spcAft>
                <a:spcPts val="0"/>
              </a:spcAft>
              <a:buNone/>
            </a:pPr>
            <a:r>
              <a:t/>
            </a:r>
            <a:endParaRPr sz="4815">
              <a:highlight>
                <a:srgbClr val="FFFFFF"/>
              </a:highlight>
              <a:latin typeface="Roboto"/>
              <a:ea typeface="Roboto"/>
              <a:cs typeface="Roboto"/>
              <a:sym typeface="Roboto"/>
            </a:endParaRPr>
          </a:p>
          <a:p>
            <a:pPr indent="-305044" lvl="0" marL="457200" rtl="0" algn="l">
              <a:spcBef>
                <a:spcPts val="1200"/>
              </a:spcBef>
              <a:spcAft>
                <a:spcPts val="0"/>
              </a:spcAft>
              <a:buSzPct val="100000"/>
              <a:buFont typeface="Roboto"/>
              <a:buChar char="●"/>
            </a:pPr>
            <a:r>
              <a:rPr lang="en" sz="4815">
                <a:highlight>
                  <a:srgbClr val="FFFFFF"/>
                </a:highlight>
                <a:latin typeface="Roboto"/>
                <a:ea typeface="Roboto"/>
                <a:cs typeface="Roboto"/>
                <a:sym typeface="Roboto"/>
              </a:rPr>
              <a:t>https://professional.diabetes.org/diapro/glucose_calc)</a:t>
            </a:r>
            <a:endParaRPr sz="4815">
              <a:highlight>
                <a:srgbClr val="FFFFFF"/>
              </a:highlight>
              <a:latin typeface="Roboto"/>
              <a:ea typeface="Roboto"/>
              <a:cs typeface="Roboto"/>
              <a:sym typeface="Roboto"/>
            </a:endParaRPr>
          </a:p>
          <a:p>
            <a:pPr indent="0" lvl="0" marL="457200" rtl="0" algn="l">
              <a:spcBef>
                <a:spcPts val="1200"/>
              </a:spcBef>
              <a:spcAft>
                <a:spcPts val="0"/>
              </a:spcAft>
              <a:buNone/>
            </a:pPr>
            <a:r>
              <a:t/>
            </a:r>
            <a:endParaRPr sz="4815">
              <a:highlight>
                <a:srgbClr val="FFFFFF"/>
              </a:highlight>
              <a:latin typeface="Roboto"/>
              <a:ea typeface="Roboto"/>
              <a:cs typeface="Roboto"/>
              <a:sym typeface="Roboto"/>
            </a:endParaRPr>
          </a:p>
          <a:p>
            <a:pPr indent="-305044" lvl="0" marL="457200" rtl="0" algn="l">
              <a:spcBef>
                <a:spcPts val="1200"/>
              </a:spcBef>
              <a:spcAft>
                <a:spcPts val="0"/>
              </a:spcAft>
              <a:buSzPct val="100000"/>
              <a:buFont typeface="Roboto"/>
              <a:buChar char="●"/>
            </a:pPr>
            <a:r>
              <a:rPr lang="en" sz="4815">
                <a:highlight>
                  <a:srgbClr val="FFFFFF"/>
                </a:highlight>
                <a:latin typeface="Roboto"/>
                <a:ea typeface="Roboto"/>
                <a:cs typeface="Roboto"/>
                <a:sym typeface="Roboto"/>
              </a:rPr>
              <a:t>https://www.stroke.org/en/professionals/stroke-resource-library/prevention/five-fast-facts-about-stroke</a:t>
            </a:r>
            <a:endParaRPr sz="4815">
              <a:highlight>
                <a:srgbClr val="FFFFFF"/>
              </a:highlight>
              <a:latin typeface="Roboto"/>
              <a:ea typeface="Roboto"/>
              <a:cs typeface="Roboto"/>
              <a:sym typeface="Roboto"/>
            </a:endParaRPr>
          </a:p>
          <a:p>
            <a:pPr indent="0" lvl="0" marL="457200" rtl="0" algn="l">
              <a:spcBef>
                <a:spcPts val="1200"/>
              </a:spcBef>
              <a:spcAft>
                <a:spcPts val="0"/>
              </a:spcAft>
              <a:buNone/>
            </a:pPr>
            <a:r>
              <a:t/>
            </a:r>
            <a:endParaRPr b="1" sz="19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t>Stroke Risk</a:t>
            </a:r>
            <a:endParaRPr sz="3400"/>
          </a:p>
        </p:txBody>
      </p:sp>
      <p:sp>
        <p:nvSpPr>
          <p:cNvPr id="160" name="Google Shape;160;p27"/>
          <p:cNvSpPr txBox="1"/>
          <p:nvPr>
            <p:ph idx="1" type="body"/>
          </p:nvPr>
        </p:nvSpPr>
        <p:spPr>
          <a:xfrm>
            <a:off x="2410100" y="1282400"/>
            <a:ext cx="6321600" cy="331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Stroke is a leading </a:t>
            </a:r>
            <a:r>
              <a:rPr lang="en" sz="2600"/>
              <a:t>cause</a:t>
            </a:r>
            <a:r>
              <a:rPr lang="en" sz="2600"/>
              <a:t> of death in the United States, with over 795,000 people in the U.S. having one per year.  Every 40 seconds someone in the U.S. has a stroke, and every 4 minutes someone dies from one. This project assesses  risk factors </a:t>
            </a:r>
            <a:r>
              <a:rPr lang="en" sz="2600"/>
              <a:t>associated</a:t>
            </a:r>
            <a:r>
              <a:rPr lang="en" sz="2600"/>
              <a:t>  with having a stroke.</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t>Questions</a:t>
            </a:r>
            <a:endParaRPr sz="3400"/>
          </a:p>
        </p:txBody>
      </p:sp>
      <p:sp>
        <p:nvSpPr>
          <p:cNvPr id="166" name="Google Shape;166;p28"/>
          <p:cNvSpPr txBox="1"/>
          <p:nvPr>
            <p:ph idx="1" type="body"/>
          </p:nvPr>
        </p:nvSpPr>
        <p:spPr>
          <a:xfrm>
            <a:off x="2400262" y="1630051"/>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Questions we hope to answer with data:</a:t>
            </a:r>
            <a:endParaRPr sz="2100"/>
          </a:p>
          <a:p>
            <a:pPr indent="-361950" lvl="0" marL="457200" rtl="0" algn="l">
              <a:spcBef>
                <a:spcPts val="1200"/>
              </a:spcBef>
              <a:spcAft>
                <a:spcPts val="0"/>
              </a:spcAft>
              <a:buSzPts val="2100"/>
              <a:buChar char="●"/>
            </a:pPr>
            <a:r>
              <a:rPr lang="en" sz="2100"/>
              <a:t>What are the leading risk factors for having a stroke?</a:t>
            </a:r>
            <a:endParaRPr sz="2100"/>
          </a:p>
          <a:p>
            <a:pPr indent="-361950" lvl="0" marL="457200" rtl="0" algn="l">
              <a:spcBef>
                <a:spcPts val="0"/>
              </a:spcBef>
              <a:spcAft>
                <a:spcPts val="0"/>
              </a:spcAft>
              <a:buSzPts val="2100"/>
              <a:buChar char="●"/>
            </a:pPr>
            <a:r>
              <a:rPr lang="en" sz="2100"/>
              <a:t>Can we use this data to accurately predict risk of someone having a stroke?</a:t>
            </a:r>
            <a:endParaRPr sz="2100"/>
          </a:p>
          <a:p>
            <a:pPr indent="-361950" lvl="0" marL="457200" rtl="0" algn="l">
              <a:spcBef>
                <a:spcPts val="0"/>
              </a:spcBef>
              <a:spcAft>
                <a:spcPts val="0"/>
              </a:spcAft>
              <a:buSzPts val="2100"/>
              <a:buChar char="●"/>
            </a:pPr>
            <a:r>
              <a:rPr lang="en" sz="2100"/>
              <a:t>What other questions does this investigation raise?</a:t>
            </a:r>
            <a:endParaRPr sz="2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Source</a:t>
            </a:r>
            <a:endParaRPr sz="3600"/>
          </a:p>
        </p:txBody>
      </p:sp>
      <p:sp>
        <p:nvSpPr>
          <p:cNvPr id="172" name="Google Shape;172;p29"/>
          <p:cNvSpPr txBox="1"/>
          <p:nvPr>
            <p:ph idx="1" type="body"/>
          </p:nvPr>
        </p:nvSpPr>
        <p:spPr>
          <a:xfrm>
            <a:off x="2400250" y="1211350"/>
            <a:ext cx="6321600" cy="3261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4507"/>
          </a:p>
          <a:p>
            <a:pPr indent="0" lvl="0" marL="0" rtl="0" algn="l">
              <a:spcBef>
                <a:spcPts val="1200"/>
              </a:spcBef>
              <a:spcAft>
                <a:spcPts val="0"/>
              </a:spcAft>
              <a:buNone/>
            </a:pPr>
            <a:r>
              <a:rPr lang="en" sz="8807"/>
              <a:t>Stroke Prediction Dataset - a private dataset off of Kaggle</a:t>
            </a:r>
            <a:endParaRPr sz="8807"/>
          </a:p>
          <a:p>
            <a:pPr indent="0" lvl="0" marL="0" rtl="0" algn="l">
              <a:spcBef>
                <a:spcPts val="1200"/>
              </a:spcBef>
              <a:spcAft>
                <a:spcPts val="0"/>
              </a:spcAft>
              <a:buNone/>
            </a:pPr>
            <a:r>
              <a:rPr lang="en" sz="8807"/>
              <a:t>Framingham - </a:t>
            </a:r>
            <a:r>
              <a:rPr lang="en" sz="8807">
                <a:solidFill>
                  <a:srgbClr val="202124"/>
                </a:solidFill>
                <a:highlight>
                  <a:srgbClr val="FFFFFF"/>
                </a:highlight>
              </a:rPr>
              <a:t>The Framingham Heart Study is a long-term, ongoing cardiovascular cohort study of residents of the city of Framingham, Massachusetts</a:t>
            </a:r>
            <a:endParaRPr sz="8807">
              <a:solidFill>
                <a:srgbClr val="202124"/>
              </a:solidFill>
              <a:highlight>
                <a:srgbClr val="FFFFFF"/>
              </a:highlight>
            </a:endParaRPr>
          </a:p>
          <a:p>
            <a:pPr indent="0" lvl="0" marL="0" rtl="0" algn="l">
              <a:spcBef>
                <a:spcPts val="1200"/>
              </a:spcBef>
              <a:spcAft>
                <a:spcPts val="0"/>
              </a:spcAft>
              <a:buNone/>
            </a:pPr>
            <a:r>
              <a:t/>
            </a:r>
            <a:endParaRPr sz="4500">
              <a:solidFill>
                <a:srgbClr val="202124"/>
              </a:solidFill>
              <a:highlight>
                <a:srgbClr val="FFFFFF"/>
              </a:highlight>
            </a:endParaRPr>
          </a:p>
          <a:p>
            <a:pPr indent="0" lvl="0" marL="0" rtl="0" algn="l">
              <a:spcBef>
                <a:spcPts val="1200"/>
              </a:spcBef>
              <a:spcAft>
                <a:spcPts val="0"/>
              </a:spcAft>
              <a:buNone/>
            </a:pPr>
            <a:r>
              <a:t/>
            </a:r>
            <a:endParaRPr sz="45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300"/>
              <a:t>Description</a:t>
            </a:r>
            <a:endParaRPr sz="3300"/>
          </a:p>
        </p:txBody>
      </p:sp>
      <p:sp>
        <p:nvSpPr>
          <p:cNvPr id="178" name="Google Shape;178;p30"/>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We used various descriptive statistics to examine the datasets.</a:t>
            </a:r>
            <a:endParaRPr sz="2400"/>
          </a:p>
          <a:p>
            <a:pPr indent="0" lvl="0" marL="0" rtl="0" algn="l">
              <a:spcBef>
                <a:spcPts val="1200"/>
              </a:spcBef>
              <a:spcAft>
                <a:spcPts val="1200"/>
              </a:spcAft>
              <a:buNone/>
            </a:pPr>
            <a:r>
              <a:rPr lang="en" sz="2400"/>
              <a:t>We then used Supervised Machine Learning to </a:t>
            </a:r>
            <a:r>
              <a:rPr lang="en" sz="2400"/>
              <a:t>create a predictive model to determine risk.</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descr="Gender Stroke Count Dashboard" id="183" name="Google Shape;183;p31"/>
          <p:cNvPicPr preferRelativeResize="0"/>
          <p:nvPr/>
        </p:nvPicPr>
        <p:blipFill rotWithShape="1">
          <a:blip r:embed="rId3">
            <a:alphaModFix/>
          </a:blip>
          <a:srcRect b="0" l="0" r="0" t="0"/>
          <a:stretch/>
        </p:blipFill>
        <p:spPr>
          <a:xfrm>
            <a:off x="1357313" y="0"/>
            <a:ext cx="6429375" cy="5143500"/>
          </a:xfrm>
          <a:prstGeom prst="rect">
            <a:avLst/>
          </a:prstGeom>
          <a:noFill/>
          <a:ln>
            <a:noFill/>
          </a:ln>
        </p:spPr>
      </p:pic>
      <p:pic>
        <p:nvPicPr>
          <p:cNvPr id="184" name="Google Shape;184;p31"/>
          <p:cNvPicPr preferRelativeResize="0"/>
          <p:nvPr/>
        </p:nvPicPr>
        <p:blipFill>
          <a:blip r:embed="rId4">
            <a:alphaModFix/>
          </a:blip>
          <a:stretch>
            <a:fillRect/>
          </a:stretch>
        </p:blipFill>
        <p:spPr>
          <a:xfrm>
            <a:off x="184950" y="229725"/>
            <a:ext cx="8959049" cy="4782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Stroke Risk vs. Smoking</a:t>
            </a:r>
            <a:endParaRPr/>
          </a:p>
        </p:txBody>
      </p:sp>
      <p:sp>
        <p:nvSpPr>
          <p:cNvPr id="190" name="Google Shape;190;p32"/>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1" name="Google Shape;191;p32"/>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728125" y="1066874"/>
            <a:ext cx="8095274" cy="3923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4767150" y="575950"/>
            <a:ext cx="3954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100"/>
              <a:t>Hypertension Effect</a:t>
            </a:r>
            <a:endParaRPr sz="3100"/>
          </a:p>
        </p:txBody>
      </p:sp>
      <p:sp>
        <p:nvSpPr>
          <p:cNvPr id="198" name="Google Shape;198;p33"/>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99" name="Google Shape;199;p33"/>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700"/>
              <a:t>As seen in the chart, people with hypertension had less </a:t>
            </a:r>
            <a:r>
              <a:rPr lang="en" sz="2700"/>
              <a:t>chance</a:t>
            </a:r>
            <a:r>
              <a:rPr lang="en" sz="2700"/>
              <a:t> of stroke.</a:t>
            </a:r>
            <a:endParaRPr sz="2700"/>
          </a:p>
        </p:txBody>
      </p:sp>
      <p:pic>
        <p:nvPicPr>
          <p:cNvPr id="200" name="Google Shape;200;p33"/>
          <p:cNvPicPr preferRelativeResize="0"/>
          <p:nvPr/>
        </p:nvPicPr>
        <p:blipFill>
          <a:blip r:embed="rId3">
            <a:alphaModFix/>
          </a:blip>
          <a:stretch>
            <a:fillRect/>
          </a:stretch>
        </p:blipFill>
        <p:spPr>
          <a:xfrm>
            <a:off x="482450" y="416050"/>
            <a:ext cx="4089560" cy="46075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